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ricolage Grotesque 18 Bold" charset="1" panose="020B0605040402000204"/>
      <p:regular r:id="rId19"/>
    </p:embeddedFont>
    <p:embeddedFont>
      <p:font typeface="Bricolage Grotesque" charset="1" panose="020B0605040402000204"/>
      <p:regular r:id="rId20"/>
    </p:embeddedFont>
    <p:embeddedFont>
      <p:font typeface="Bricolage Grotesque 18" charset="1" panose="020B0605040402000204"/>
      <p:regular r:id="rId21"/>
    </p:embeddedFont>
    <p:embeddedFont>
      <p:font typeface="Arimo Bold" charset="1" panose="020B0704020202020204"/>
      <p:regular r:id="rId22"/>
    </p:embeddedFont>
    <p:embeddedFont>
      <p:font typeface="Arimo" charset="1" panose="020B0604020202020204"/>
      <p:regular r:id="rId23"/>
    </p:embeddedFont>
    <p:embeddedFont>
      <p:font typeface="Bricolage Grotesque Bold" charset="1" panose="020B0605040402000204"/>
      <p:regular r:id="rId24"/>
    </p:embeddedFont>
    <p:embeddedFont>
      <p:font typeface="Body Grotesque Bold" charset="1" panose="02000503040000020004"/>
      <p:regular r:id="rId25"/>
    </p:embeddedFont>
    <p:embeddedFont>
      <p:font typeface="Serithai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4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6.png" Type="http://schemas.openxmlformats.org/officeDocument/2006/relationships/image"/><Relationship Id="rId7" Target="../embeddings/oleObject1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18" Target="../media/image36.png" Type="http://schemas.openxmlformats.org/officeDocument/2006/relationships/image"/><Relationship Id="rId19" Target="../media/image37.svg" Type="http://schemas.openxmlformats.org/officeDocument/2006/relationships/image"/><Relationship Id="rId2" Target="../media/image20.png" Type="http://schemas.openxmlformats.org/officeDocument/2006/relationships/image"/><Relationship Id="rId20" Target="../media/image38.png" Type="http://schemas.openxmlformats.org/officeDocument/2006/relationships/image"/><Relationship Id="rId21" Target="../media/image39.svg" Type="http://schemas.openxmlformats.org/officeDocument/2006/relationships/image"/><Relationship Id="rId22" Target="../media/image9.png" Type="http://schemas.openxmlformats.org/officeDocument/2006/relationships/image"/><Relationship Id="rId23" Target="../media/image10.svg" Type="http://schemas.openxmlformats.org/officeDocument/2006/relationships/image"/><Relationship Id="rId24" Target="../media/image40.png" Type="http://schemas.openxmlformats.org/officeDocument/2006/relationships/image"/><Relationship Id="rId25" Target="../media/image41.sv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4060" y="7939373"/>
            <a:ext cx="1072946" cy="1105094"/>
          </a:xfrm>
          <a:custGeom>
            <a:avLst/>
            <a:gdLst/>
            <a:ahLst/>
            <a:cxnLst/>
            <a:rect r="r" b="b" t="t" l="l"/>
            <a:pathLst>
              <a:path h="1105094" w="1072946">
                <a:moveTo>
                  <a:pt x="0" y="0"/>
                </a:moveTo>
                <a:lnTo>
                  <a:pt x="1072946" y="0"/>
                </a:lnTo>
                <a:lnTo>
                  <a:pt x="1072946" y="1105094"/>
                </a:lnTo>
                <a:lnTo>
                  <a:pt x="0" y="1105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91744" y="-614692"/>
            <a:ext cx="8240889" cy="8229600"/>
          </a:xfrm>
          <a:custGeom>
            <a:avLst/>
            <a:gdLst/>
            <a:ahLst/>
            <a:cxnLst/>
            <a:rect r="r" b="b" t="t" l="l"/>
            <a:pathLst>
              <a:path h="8229600" w="8240889">
                <a:moveTo>
                  <a:pt x="0" y="0"/>
                </a:moveTo>
                <a:lnTo>
                  <a:pt x="8240888" y="0"/>
                </a:lnTo>
                <a:lnTo>
                  <a:pt x="8240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47073" y="320471"/>
            <a:ext cx="2754895" cy="2754895"/>
          </a:xfrm>
          <a:custGeom>
            <a:avLst/>
            <a:gdLst/>
            <a:ahLst/>
            <a:cxnLst/>
            <a:rect r="r" b="b" t="t" l="l"/>
            <a:pathLst>
              <a:path h="2754895" w="2754895">
                <a:moveTo>
                  <a:pt x="0" y="0"/>
                </a:moveTo>
                <a:lnTo>
                  <a:pt x="2754895" y="0"/>
                </a:lnTo>
                <a:lnTo>
                  <a:pt x="2754895" y="2754895"/>
                </a:lnTo>
                <a:lnTo>
                  <a:pt x="0" y="2754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74060" y="3142041"/>
            <a:ext cx="12023968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9999" b="true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MONEDAVENTURA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6330" y="4618698"/>
            <a:ext cx="5115818" cy="52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6"/>
              </a:lnSpc>
              <a:spcBef>
                <a:spcPct val="0"/>
              </a:spcBef>
            </a:pPr>
            <a:r>
              <a:rPr lang="en-US" b="true" sz="3119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PRESENTACIÓN 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0663" y="9501752"/>
            <a:ext cx="19309326" cy="785248"/>
            <a:chOff x="0" y="0"/>
            <a:chExt cx="5085584" cy="206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5584" cy="206814"/>
            </a:xfrm>
            <a:custGeom>
              <a:avLst/>
              <a:gdLst/>
              <a:ahLst/>
              <a:cxnLst/>
              <a:rect r="r" b="b" t="t" l="l"/>
              <a:pathLst>
                <a:path h="206814" w="5085584">
                  <a:moveTo>
                    <a:pt x="0" y="0"/>
                  </a:moveTo>
                  <a:lnTo>
                    <a:pt x="5085584" y="0"/>
                  </a:lnTo>
                  <a:lnTo>
                    <a:pt x="5085584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135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5085584" cy="19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  <a:r>
                <a:rPr lang="en-US" sz="1499" spc="475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PRESENTACIÓN DE SERVICIOS ::: 2024 :::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17448" y="220699"/>
            <a:ext cx="1812810" cy="2197345"/>
          </a:xfrm>
          <a:custGeom>
            <a:avLst/>
            <a:gdLst/>
            <a:ahLst/>
            <a:cxnLst/>
            <a:rect r="r" b="b" t="t" l="l"/>
            <a:pathLst>
              <a:path h="2197345" w="1812810">
                <a:moveTo>
                  <a:pt x="0" y="0"/>
                </a:moveTo>
                <a:lnTo>
                  <a:pt x="1812809" y="0"/>
                </a:lnTo>
                <a:lnTo>
                  <a:pt x="1812809" y="2197345"/>
                </a:lnTo>
                <a:lnTo>
                  <a:pt x="0" y="2197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3594225"/>
            <a:ext cx="8387094" cy="5184139"/>
            <a:chOff x="0" y="0"/>
            <a:chExt cx="2763496" cy="1708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3496" cy="1708142"/>
            </a:xfrm>
            <a:custGeom>
              <a:avLst/>
              <a:gdLst/>
              <a:ahLst/>
              <a:cxnLst/>
              <a:rect r="r" b="b" t="t" l="l"/>
              <a:pathLst>
                <a:path h="1708142" w="2763496">
                  <a:moveTo>
                    <a:pt x="0" y="0"/>
                  </a:moveTo>
                  <a:lnTo>
                    <a:pt x="2131687" y="0"/>
                  </a:lnTo>
                  <a:cubicBezTo>
                    <a:pt x="2480197" y="0"/>
                    <a:pt x="2763496" y="175109"/>
                    <a:pt x="2763496" y="390527"/>
                  </a:cubicBezTo>
                  <a:lnTo>
                    <a:pt x="2763496" y="1708142"/>
                  </a:lnTo>
                  <a:lnTo>
                    <a:pt x="0" y="1708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45345" y="403351"/>
            <a:ext cx="13943539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 b="true">
                <a:solidFill>
                  <a:srgbClr val="013542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DEMOSTRACIÓN DEL RESULTADO DEL PROYECTO</a:t>
            </a:r>
          </a:p>
          <a:p>
            <a:pPr algn="l">
              <a:lnSpc>
                <a:spcPts val="83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0663" y="9501752"/>
            <a:ext cx="19309326" cy="785248"/>
            <a:chOff x="0" y="0"/>
            <a:chExt cx="5085584" cy="206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5584" cy="206814"/>
            </a:xfrm>
            <a:custGeom>
              <a:avLst/>
              <a:gdLst/>
              <a:ahLst/>
              <a:cxnLst/>
              <a:rect r="r" b="b" t="t" l="l"/>
              <a:pathLst>
                <a:path h="206814" w="5085584">
                  <a:moveTo>
                    <a:pt x="0" y="0"/>
                  </a:moveTo>
                  <a:lnTo>
                    <a:pt x="5085584" y="0"/>
                  </a:lnTo>
                  <a:lnTo>
                    <a:pt x="5085584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135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5085584" cy="19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  <a:r>
                <a:rPr lang="en-US" sz="1499" spc="475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PRESENTACIÓN DE SERVICIOS ::: 2024 :::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17448" y="220699"/>
            <a:ext cx="1812810" cy="2197345"/>
          </a:xfrm>
          <a:custGeom>
            <a:avLst/>
            <a:gdLst/>
            <a:ahLst/>
            <a:cxnLst/>
            <a:rect r="r" b="b" t="t" l="l"/>
            <a:pathLst>
              <a:path h="2197345" w="1812810">
                <a:moveTo>
                  <a:pt x="0" y="0"/>
                </a:moveTo>
                <a:lnTo>
                  <a:pt x="1812809" y="0"/>
                </a:lnTo>
                <a:lnTo>
                  <a:pt x="1812809" y="2197345"/>
                </a:lnTo>
                <a:lnTo>
                  <a:pt x="0" y="2197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3594225"/>
            <a:ext cx="8387094" cy="5184139"/>
            <a:chOff x="0" y="0"/>
            <a:chExt cx="2763496" cy="1708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3496" cy="1708142"/>
            </a:xfrm>
            <a:custGeom>
              <a:avLst/>
              <a:gdLst/>
              <a:ahLst/>
              <a:cxnLst/>
              <a:rect r="r" b="b" t="t" l="l"/>
              <a:pathLst>
                <a:path h="1708142" w="2763496">
                  <a:moveTo>
                    <a:pt x="0" y="0"/>
                  </a:moveTo>
                  <a:lnTo>
                    <a:pt x="2131687" y="0"/>
                  </a:lnTo>
                  <a:cubicBezTo>
                    <a:pt x="2480197" y="0"/>
                    <a:pt x="2763496" y="175109"/>
                    <a:pt x="2763496" y="390527"/>
                  </a:cubicBezTo>
                  <a:lnTo>
                    <a:pt x="2763496" y="1708142"/>
                  </a:lnTo>
                  <a:lnTo>
                    <a:pt x="0" y="1708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45345" y="403351"/>
            <a:ext cx="13943539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 b="true">
                <a:solidFill>
                  <a:srgbClr val="013542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Resultados obtenidos</a:t>
            </a:r>
          </a:p>
          <a:p>
            <a:pPr algn="l">
              <a:lnSpc>
                <a:spcPts val="83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0663" y="9501752"/>
            <a:ext cx="19309326" cy="785248"/>
            <a:chOff x="0" y="0"/>
            <a:chExt cx="5085584" cy="206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5584" cy="206814"/>
            </a:xfrm>
            <a:custGeom>
              <a:avLst/>
              <a:gdLst/>
              <a:ahLst/>
              <a:cxnLst/>
              <a:rect r="r" b="b" t="t" l="l"/>
              <a:pathLst>
                <a:path h="206814" w="5085584">
                  <a:moveTo>
                    <a:pt x="0" y="0"/>
                  </a:moveTo>
                  <a:lnTo>
                    <a:pt x="5085584" y="0"/>
                  </a:lnTo>
                  <a:lnTo>
                    <a:pt x="5085584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135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5085584" cy="19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  <a:r>
                <a:rPr lang="en-US" sz="1499" spc="475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PRESENTACIÓN DE SERVICIOS ::: 2024 :::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17448" y="220699"/>
            <a:ext cx="1812810" cy="2197345"/>
          </a:xfrm>
          <a:custGeom>
            <a:avLst/>
            <a:gdLst/>
            <a:ahLst/>
            <a:cxnLst/>
            <a:rect r="r" b="b" t="t" l="l"/>
            <a:pathLst>
              <a:path h="2197345" w="1812810">
                <a:moveTo>
                  <a:pt x="0" y="0"/>
                </a:moveTo>
                <a:lnTo>
                  <a:pt x="1812809" y="0"/>
                </a:lnTo>
                <a:lnTo>
                  <a:pt x="1812809" y="2197345"/>
                </a:lnTo>
                <a:lnTo>
                  <a:pt x="0" y="2197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3594225"/>
            <a:ext cx="8387094" cy="5184139"/>
            <a:chOff x="0" y="0"/>
            <a:chExt cx="2763496" cy="1708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3496" cy="1708142"/>
            </a:xfrm>
            <a:custGeom>
              <a:avLst/>
              <a:gdLst/>
              <a:ahLst/>
              <a:cxnLst/>
              <a:rect r="r" b="b" t="t" l="l"/>
              <a:pathLst>
                <a:path h="1708142" w="2763496">
                  <a:moveTo>
                    <a:pt x="0" y="0"/>
                  </a:moveTo>
                  <a:lnTo>
                    <a:pt x="2131687" y="0"/>
                  </a:lnTo>
                  <a:cubicBezTo>
                    <a:pt x="2480197" y="0"/>
                    <a:pt x="2763496" y="175109"/>
                    <a:pt x="2763496" y="390527"/>
                  </a:cubicBezTo>
                  <a:lnTo>
                    <a:pt x="2763496" y="1708142"/>
                  </a:lnTo>
                  <a:lnTo>
                    <a:pt x="0" y="1708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45345" y="403351"/>
            <a:ext cx="13943539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 b="true">
                <a:solidFill>
                  <a:srgbClr val="013542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Obstáculos presentados durante el desarrollo</a:t>
            </a:r>
          </a:p>
          <a:p>
            <a:pPr algn="l">
              <a:lnSpc>
                <a:spcPts val="8399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387094" y="4202677"/>
            <a:ext cx="7730354" cy="4575688"/>
            <a:chOff x="0" y="0"/>
            <a:chExt cx="2694677" cy="15950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94677" cy="1595011"/>
            </a:xfrm>
            <a:custGeom>
              <a:avLst/>
              <a:gdLst/>
              <a:ahLst/>
              <a:cxnLst/>
              <a:rect r="r" b="b" t="t" l="l"/>
              <a:pathLst>
                <a:path h="1595011" w="2694677">
                  <a:moveTo>
                    <a:pt x="0" y="0"/>
                  </a:moveTo>
                  <a:lnTo>
                    <a:pt x="2694677" y="0"/>
                  </a:lnTo>
                  <a:lnTo>
                    <a:pt x="2694677" y="1595011"/>
                  </a:lnTo>
                  <a:lnTo>
                    <a:pt x="0" y="159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1354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2694677" cy="1575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9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783775" y="4697421"/>
            <a:ext cx="7171514" cy="353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2585" indent="-226293" lvl="1">
              <a:lnSpc>
                <a:spcPts val="2809"/>
              </a:lnSpc>
              <a:buFont typeface="Arial"/>
              <a:buChar char="•"/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ificultad inicial en sincronización entre frontend y backend.</a:t>
            </a:r>
          </a:p>
          <a:p>
            <a:pPr algn="ctr">
              <a:lnSpc>
                <a:spcPts val="2809"/>
              </a:lnSpc>
            </a:pPr>
          </a:p>
          <a:p>
            <a:pPr algn="ctr" marL="452585" indent="-226293" lvl="1">
              <a:lnSpc>
                <a:spcPts val="2809"/>
              </a:lnSpc>
              <a:buFont typeface="Arial"/>
              <a:buChar char="•"/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Ajuste de mecánicas de juego a la edad objetivo.</a:t>
            </a:r>
          </a:p>
          <a:p>
            <a:pPr algn="ctr">
              <a:lnSpc>
                <a:spcPts val="2809"/>
              </a:lnSpc>
            </a:pPr>
          </a:p>
          <a:p>
            <a:pPr algn="ctr" marL="452585" indent="-226293" lvl="1">
              <a:lnSpc>
                <a:spcPts val="2809"/>
              </a:lnSpc>
              <a:buFont typeface="Arial"/>
              <a:buChar char="•"/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Limitación de tiempo para desarrollo de niveles adicionales.</a:t>
            </a:r>
          </a:p>
          <a:p>
            <a:pPr algn="ctr">
              <a:lnSpc>
                <a:spcPts val="2809"/>
              </a:lnSpc>
            </a:pPr>
          </a:p>
          <a:p>
            <a:pPr algn="ctr" marL="452585" indent="-226293" lvl="1">
              <a:lnSpc>
                <a:spcPts val="2809"/>
              </a:lnSpc>
              <a:buFont typeface="Arial"/>
              <a:buChar char="•"/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Revisión continua de consistencia pedagógica en la narrativa.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5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1813" y="6592366"/>
            <a:ext cx="18948733" cy="3790871"/>
            <a:chOff x="0" y="0"/>
            <a:chExt cx="812800" cy="162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62608"/>
            </a:xfrm>
            <a:custGeom>
              <a:avLst/>
              <a:gdLst/>
              <a:ahLst/>
              <a:cxnLst/>
              <a:rect r="r" b="b" t="t" l="l"/>
              <a:pathLst>
                <a:path h="16260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2608"/>
                  </a:lnTo>
                  <a:lnTo>
                    <a:pt x="0" y="162608"/>
                  </a:lnTo>
                  <a:close/>
                </a:path>
              </a:pathLst>
            </a:custGeom>
            <a:blipFill>
              <a:blip r:embed="rId2">
                <a:alphaModFix amt="44999"/>
              </a:blip>
              <a:stretch>
                <a:fillRect l="0" t="-221567" r="0" b="-1166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148778" y="2238619"/>
            <a:ext cx="13990443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5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0663" y="9501752"/>
            <a:ext cx="19309326" cy="785248"/>
            <a:chOff x="0" y="0"/>
            <a:chExt cx="5085584" cy="206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5584" cy="206814"/>
            </a:xfrm>
            <a:custGeom>
              <a:avLst/>
              <a:gdLst/>
              <a:ahLst/>
              <a:cxnLst/>
              <a:rect r="r" b="b" t="t" l="l"/>
              <a:pathLst>
                <a:path h="206814" w="5085584">
                  <a:moveTo>
                    <a:pt x="0" y="0"/>
                  </a:moveTo>
                  <a:lnTo>
                    <a:pt x="5085584" y="0"/>
                  </a:lnTo>
                  <a:lnTo>
                    <a:pt x="5085584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41CD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5085584" cy="19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  <a:r>
                <a:rPr lang="en-US" sz="1499" spc="475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MONEDAVENTURA ::: 2025 :::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2718" y="4560312"/>
            <a:ext cx="4153485" cy="4305900"/>
            <a:chOff x="0" y="0"/>
            <a:chExt cx="1183307" cy="12267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3307" cy="1226729"/>
            </a:xfrm>
            <a:custGeom>
              <a:avLst/>
              <a:gdLst/>
              <a:ahLst/>
              <a:cxnLst/>
              <a:rect r="r" b="b" t="t" l="l"/>
              <a:pathLst>
                <a:path h="1226729" w="1183307">
                  <a:moveTo>
                    <a:pt x="37279" y="0"/>
                  </a:moveTo>
                  <a:lnTo>
                    <a:pt x="1146028" y="0"/>
                  </a:lnTo>
                  <a:cubicBezTo>
                    <a:pt x="1166617" y="0"/>
                    <a:pt x="1183307" y="16690"/>
                    <a:pt x="1183307" y="37279"/>
                  </a:cubicBezTo>
                  <a:lnTo>
                    <a:pt x="1183307" y="1189450"/>
                  </a:lnTo>
                  <a:cubicBezTo>
                    <a:pt x="1183307" y="1210039"/>
                    <a:pt x="1166617" y="1226729"/>
                    <a:pt x="1146028" y="1226729"/>
                  </a:cubicBezTo>
                  <a:lnTo>
                    <a:pt x="37279" y="1226729"/>
                  </a:lnTo>
                  <a:cubicBezTo>
                    <a:pt x="16690" y="1226729"/>
                    <a:pt x="0" y="1210039"/>
                    <a:pt x="0" y="1189450"/>
                  </a:cubicBezTo>
                  <a:lnTo>
                    <a:pt x="0" y="37279"/>
                  </a:lnTo>
                  <a:cubicBezTo>
                    <a:pt x="0" y="16690"/>
                    <a:pt x="16690" y="0"/>
                    <a:pt x="372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183307" cy="1217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70352" y="2724817"/>
            <a:ext cx="2418218" cy="2813926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2680"/>
              <a:ext cx="698500" cy="787441"/>
            </a:xfrm>
            <a:custGeom>
              <a:avLst/>
              <a:gdLst/>
              <a:ahLst/>
              <a:cxnLst/>
              <a:rect r="r" b="b" t="t" l="l"/>
              <a:pathLst>
                <a:path h="787441" w="698500">
                  <a:moveTo>
                    <a:pt x="406324" y="20527"/>
                  </a:moveTo>
                  <a:lnTo>
                    <a:pt x="641426" y="157313"/>
                  </a:lnTo>
                  <a:cubicBezTo>
                    <a:pt x="676762" y="177872"/>
                    <a:pt x="698500" y="215670"/>
                    <a:pt x="698500" y="256551"/>
                  </a:cubicBezTo>
                  <a:lnTo>
                    <a:pt x="698500" y="530889"/>
                  </a:lnTo>
                  <a:cubicBezTo>
                    <a:pt x="698500" y="571770"/>
                    <a:pt x="676762" y="609568"/>
                    <a:pt x="641426" y="630127"/>
                  </a:cubicBezTo>
                  <a:lnTo>
                    <a:pt x="406324" y="766913"/>
                  </a:lnTo>
                  <a:cubicBezTo>
                    <a:pt x="371043" y="787440"/>
                    <a:pt x="327457" y="787440"/>
                    <a:pt x="292176" y="766913"/>
                  </a:cubicBezTo>
                  <a:lnTo>
                    <a:pt x="57074" y="630127"/>
                  </a:lnTo>
                  <a:cubicBezTo>
                    <a:pt x="21738" y="609568"/>
                    <a:pt x="0" y="571770"/>
                    <a:pt x="0" y="530889"/>
                  </a:cubicBezTo>
                  <a:lnTo>
                    <a:pt x="0" y="256551"/>
                  </a:lnTo>
                  <a:cubicBezTo>
                    <a:pt x="0" y="215670"/>
                    <a:pt x="21738" y="177872"/>
                    <a:pt x="57074" y="157313"/>
                  </a:cubicBezTo>
                  <a:lnTo>
                    <a:pt x="292176" y="20527"/>
                  </a:lnTo>
                  <a:cubicBezTo>
                    <a:pt x="327457" y="0"/>
                    <a:pt x="371043" y="0"/>
                    <a:pt x="406324" y="20527"/>
                  </a:cubicBezTo>
                  <a:close/>
                </a:path>
              </a:pathLst>
            </a:custGeom>
            <a:blipFill>
              <a:blip r:embed="rId2"/>
              <a:stretch>
                <a:fillRect l="0" t="-8961" r="0" b="-15111"/>
              </a:stretch>
            </a:blipFill>
            <a:ln w="666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7065878" y="4560312"/>
            <a:ext cx="4153485" cy="4305900"/>
            <a:chOff x="0" y="0"/>
            <a:chExt cx="1183307" cy="12267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3307" cy="1226729"/>
            </a:xfrm>
            <a:custGeom>
              <a:avLst/>
              <a:gdLst/>
              <a:ahLst/>
              <a:cxnLst/>
              <a:rect r="r" b="b" t="t" l="l"/>
              <a:pathLst>
                <a:path h="1226729" w="1183307">
                  <a:moveTo>
                    <a:pt x="37279" y="0"/>
                  </a:moveTo>
                  <a:lnTo>
                    <a:pt x="1146028" y="0"/>
                  </a:lnTo>
                  <a:cubicBezTo>
                    <a:pt x="1166617" y="0"/>
                    <a:pt x="1183307" y="16690"/>
                    <a:pt x="1183307" y="37279"/>
                  </a:cubicBezTo>
                  <a:lnTo>
                    <a:pt x="1183307" y="1189450"/>
                  </a:lnTo>
                  <a:cubicBezTo>
                    <a:pt x="1183307" y="1210039"/>
                    <a:pt x="1166617" y="1226729"/>
                    <a:pt x="1146028" y="1226729"/>
                  </a:cubicBezTo>
                  <a:lnTo>
                    <a:pt x="37279" y="1226729"/>
                  </a:lnTo>
                  <a:cubicBezTo>
                    <a:pt x="16690" y="1226729"/>
                    <a:pt x="0" y="1210039"/>
                    <a:pt x="0" y="1189450"/>
                  </a:cubicBezTo>
                  <a:lnTo>
                    <a:pt x="0" y="37279"/>
                  </a:lnTo>
                  <a:cubicBezTo>
                    <a:pt x="0" y="16690"/>
                    <a:pt x="16690" y="0"/>
                    <a:pt x="372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1183307" cy="1217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33512" y="2724817"/>
            <a:ext cx="2418218" cy="2813926"/>
            <a:chOff x="0" y="0"/>
            <a:chExt cx="6985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12680"/>
              <a:ext cx="698500" cy="787441"/>
            </a:xfrm>
            <a:custGeom>
              <a:avLst/>
              <a:gdLst/>
              <a:ahLst/>
              <a:cxnLst/>
              <a:rect r="r" b="b" t="t" l="l"/>
              <a:pathLst>
                <a:path h="787441" w="698500">
                  <a:moveTo>
                    <a:pt x="406324" y="20527"/>
                  </a:moveTo>
                  <a:lnTo>
                    <a:pt x="641426" y="157313"/>
                  </a:lnTo>
                  <a:cubicBezTo>
                    <a:pt x="676762" y="177872"/>
                    <a:pt x="698500" y="215670"/>
                    <a:pt x="698500" y="256551"/>
                  </a:cubicBezTo>
                  <a:lnTo>
                    <a:pt x="698500" y="530889"/>
                  </a:lnTo>
                  <a:cubicBezTo>
                    <a:pt x="698500" y="571770"/>
                    <a:pt x="676762" y="609568"/>
                    <a:pt x="641426" y="630127"/>
                  </a:cubicBezTo>
                  <a:lnTo>
                    <a:pt x="406324" y="766913"/>
                  </a:lnTo>
                  <a:cubicBezTo>
                    <a:pt x="371043" y="787440"/>
                    <a:pt x="327457" y="787440"/>
                    <a:pt x="292176" y="766913"/>
                  </a:cubicBezTo>
                  <a:lnTo>
                    <a:pt x="57074" y="630127"/>
                  </a:lnTo>
                  <a:cubicBezTo>
                    <a:pt x="21738" y="609568"/>
                    <a:pt x="0" y="571770"/>
                    <a:pt x="0" y="530889"/>
                  </a:cubicBezTo>
                  <a:lnTo>
                    <a:pt x="0" y="256551"/>
                  </a:lnTo>
                  <a:cubicBezTo>
                    <a:pt x="0" y="215670"/>
                    <a:pt x="21738" y="177872"/>
                    <a:pt x="57074" y="157313"/>
                  </a:cubicBezTo>
                  <a:lnTo>
                    <a:pt x="292176" y="20527"/>
                  </a:lnTo>
                  <a:cubicBezTo>
                    <a:pt x="327457" y="0"/>
                    <a:pt x="371043" y="0"/>
                    <a:pt x="406324" y="20527"/>
                  </a:cubicBezTo>
                  <a:close/>
                </a:path>
              </a:pathLst>
            </a:custGeom>
            <a:blipFill>
              <a:blip r:embed="rId3"/>
              <a:stretch>
                <a:fillRect l="-2245" t="0" r="-2245" b="0"/>
              </a:stretch>
            </a:blipFill>
            <a:ln w="666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-2814593" y="-4332764"/>
            <a:ext cx="6895577" cy="6886131"/>
          </a:xfrm>
          <a:custGeom>
            <a:avLst/>
            <a:gdLst/>
            <a:ahLst/>
            <a:cxnLst/>
            <a:rect r="r" b="b" t="t" l="l"/>
            <a:pathLst>
              <a:path h="6886131" w="6895577">
                <a:moveTo>
                  <a:pt x="0" y="0"/>
                </a:moveTo>
                <a:lnTo>
                  <a:pt x="6895577" y="0"/>
                </a:lnTo>
                <a:lnTo>
                  <a:pt x="6895577" y="6886131"/>
                </a:lnTo>
                <a:lnTo>
                  <a:pt x="0" y="6886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29038" y="4539257"/>
            <a:ext cx="4153485" cy="4326954"/>
            <a:chOff x="0" y="0"/>
            <a:chExt cx="1183307" cy="12327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3307" cy="1232728"/>
            </a:xfrm>
            <a:custGeom>
              <a:avLst/>
              <a:gdLst/>
              <a:ahLst/>
              <a:cxnLst/>
              <a:rect r="r" b="b" t="t" l="l"/>
              <a:pathLst>
                <a:path h="1232728" w="1183307">
                  <a:moveTo>
                    <a:pt x="37279" y="0"/>
                  </a:moveTo>
                  <a:lnTo>
                    <a:pt x="1146028" y="0"/>
                  </a:lnTo>
                  <a:cubicBezTo>
                    <a:pt x="1166617" y="0"/>
                    <a:pt x="1183307" y="16690"/>
                    <a:pt x="1183307" y="37279"/>
                  </a:cubicBezTo>
                  <a:lnTo>
                    <a:pt x="1183307" y="1195449"/>
                  </a:lnTo>
                  <a:cubicBezTo>
                    <a:pt x="1183307" y="1216037"/>
                    <a:pt x="1166617" y="1232728"/>
                    <a:pt x="1146028" y="1232728"/>
                  </a:cubicBezTo>
                  <a:lnTo>
                    <a:pt x="37279" y="1232728"/>
                  </a:lnTo>
                  <a:cubicBezTo>
                    <a:pt x="16690" y="1232728"/>
                    <a:pt x="0" y="1216037"/>
                    <a:pt x="0" y="1195449"/>
                  </a:cubicBezTo>
                  <a:lnTo>
                    <a:pt x="0" y="37279"/>
                  </a:lnTo>
                  <a:cubicBezTo>
                    <a:pt x="0" y="16690"/>
                    <a:pt x="16690" y="0"/>
                    <a:pt x="372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1183307" cy="122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296672" y="2703763"/>
            <a:ext cx="2418218" cy="2813926"/>
            <a:chOff x="0" y="0"/>
            <a:chExt cx="6985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12680"/>
              <a:ext cx="698500" cy="787441"/>
            </a:xfrm>
            <a:custGeom>
              <a:avLst/>
              <a:gdLst/>
              <a:ahLst/>
              <a:cxnLst/>
              <a:rect r="r" b="b" t="t" l="l"/>
              <a:pathLst>
                <a:path h="787441" w="698500">
                  <a:moveTo>
                    <a:pt x="406324" y="20527"/>
                  </a:moveTo>
                  <a:lnTo>
                    <a:pt x="641426" y="157313"/>
                  </a:lnTo>
                  <a:cubicBezTo>
                    <a:pt x="676762" y="177872"/>
                    <a:pt x="698500" y="215670"/>
                    <a:pt x="698500" y="256551"/>
                  </a:cubicBezTo>
                  <a:lnTo>
                    <a:pt x="698500" y="530889"/>
                  </a:lnTo>
                  <a:cubicBezTo>
                    <a:pt x="698500" y="571770"/>
                    <a:pt x="676762" y="609568"/>
                    <a:pt x="641426" y="630127"/>
                  </a:cubicBezTo>
                  <a:lnTo>
                    <a:pt x="406324" y="766913"/>
                  </a:lnTo>
                  <a:cubicBezTo>
                    <a:pt x="371043" y="787440"/>
                    <a:pt x="327457" y="787440"/>
                    <a:pt x="292176" y="766913"/>
                  </a:cubicBezTo>
                  <a:lnTo>
                    <a:pt x="57074" y="630127"/>
                  </a:lnTo>
                  <a:cubicBezTo>
                    <a:pt x="21738" y="609568"/>
                    <a:pt x="0" y="571770"/>
                    <a:pt x="0" y="530889"/>
                  </a:cubicBezTo>
                  <a:lnTo>
                    <a:pt x="0" y="256551"/>
                  </a:lnTo>
                  <a:cubicBezTo>
                    <a:pt x="0" y="215670"/>
                    <a:pt x="21738" y="177872"/>
                    <a:pt x="57074" y="157313"/>
                  </a:cubicBezTo>
                  <a:lnTo>
                    <a:pt x="292176" y="20527"/>
                  </a:lnTo>
                  <a:cubicBezTo>
                    <a:pt x="327457" y="0"/>
                    <a:pt x="371043" y="0"/>
                    <a:pt x="406324" y="20527"/>
                  </a:cubicBezTo>
                  <a:close/>
                </a:path>
              </a:pathLst>
            </a:custGeom>
            <a:blipFill>
              <a:blip r:embed="rId5"/>
              <a:stretch>
                <a:fillRect l="-5631" t="0" r="-5631" b="0"/>
              </a:stretch>
            </a:blipFill>
            <a:ln w="666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521463" y="817813"/>
            <a:ext cx="1153368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Nuestro equipo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18767" y="5730352"/>
            <a:ext cx="3121388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2800">
                <a:solidFill>
                  <a:srgbClr val="013542"/>
                </a:solidFill>
                <a:latin typeface="Bricolage Grotesque 18"/>
                <a:ea typeface="Bricolage Grotesque 18"/>
                <a:cs typeface="Bricolage Grotesque 18"/>
                <a:sym typeface="Bricolage Grotesque 18"/>
              </a:rPr>
              <a:t>Alberto Lefio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18767" y="6136370"/>
            <a:ext cx="3230069" cy="63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  <a:spcBef>
                <a:spcPct val="0"/>
              </a:spcBef>
            </a:pPr>
            <a:r>
              <a:rPr lang="en-US" b="true" sz="2200">
                <a:solidFill>
                  <a:srgbClr val="64D075"/>
                </a:solidFill>
                <a:latin typeface="Arimo Bold"/>
                <a:ea typeface="Arimo Bold"/>
                <a:cs typeface="Arimo Bold"/>
                <a:sym typeface="Arimo Bold"/>
              </a:rPr>
              <a:t>Líder de Proyecto / Desarrollador Backend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03372" y="6917382"/>
            <a:ext cx="3345464" cy="168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1800">
                <a:solidFill>
                  <a:srgbClr val="01354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1800">
                <a:solidFill>
                  <a:srgbClr val="01354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esponsable de la planificación, organización y control de avances.</a:t>
            </a:r>
          </a:p>
          <a:p>
            <a:pPr algn="ctr">
              <a:lnSpc>
                <a:spcPts val="1926"/>
              </a:lnSpc>
              <a:spcBef>
                <a:spcPct val="0"/>
              </a:spcBef>
            </a:pPr>
          </a:p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1800">
                <a:solidFill>
                  <a:srgbClr val="01354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Desarrollo de la lógica de negocio y conexión con base de datos.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85284" y="5696982"/>
            <a:ext cx="3121388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2800">
                <a:solidFill>
                  <a:srgbClr val="013542"/>
                </a:solidFill>
                <a:latin typeface="Bricolage Grotesque 18"/>
                <a:ea typeface="Bricolage Grotesque 18"/>
                <a:cs typeface="Bricolage Grotesque 18"/>
                <a:sym typeface="Bricolage Grotesque 18"/>
              </a:rPr>
              <a:t>Tyhara Mujica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85284" y="6103000"/>
            <a:ext cx="3230069" cy="93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  <a:spcBef>
                <a:spcPct val="0"/>
              </a:spcBef>
            </a:pPr>
            <a:r>
              <a:rPr lang="en-US" b="true" sz="2200">
                <a:solidFill>
                  <a:srgbClr val="64D075"/>
                </a:solidFill>
                <a:latin typeface="Arimo Bold"/>
                <a:ea typeface="Arimo Bold"/>
                <a:cs typeface="Arimo Bold"/>
                <a:sym typeface="Arimo Bold"/>
              </a:rPr>
              <a:t>Diseñador de Interfaz (UI/UX) / Desarrollador Frontend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27586" y="7049277"/>
            <a:ext cx="3345464" cy="168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1800">
                <a:solidFill>
                  <a:srgbClr val="01354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Encargad</a:t>
            </a:r>
            <a:r>
              <a:rPr lang="en-US" sz="1800">
                <a:solidFill>
                  <a:srgbClr val="01354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 del diseño visual en Figma y construcción de la interfaz en React.</a:t>
            </a:r>
          </a:p>
          <a:p>
            <a:pPr algn="ctr">
              <a:lnSpc>
                <a:spcPts val="1926"/>
              </a:lnSpc>
              <a:spcBef>
                <a:spcPct val="0"/>
              </a:spcBef>
            </a:pPr>
          </a:p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1800">
                <a:solidFill>
                  <a:srgbClr val="01354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Garantizar que la experiencia de usuario sea atractiva y amigable para niños.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55152" y="5709297"/>
            <a:ext cx="3121388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2800">
                <a:solidFill>
                  <a:srgbClr val="013542"/>
                </a:solidFill>
                <a:latin typeface="Bricolage Grotesque 18"/>
                <a:ea typeface="Bricolage Grotesque 18"/>
                <a:cs typeface="Bricolage Grotesque 18"/>
                <a:sym typeface="Bricolage Grotesque 18"/>
              </a:rPr>
              <a:t>Kevin Ortega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55152" y="6115315"/>
            <a:ext cx="3230069" cy="32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  <a:spcBef>
                <a:spcPct val="0"/>
              </a:spcBef>
            </a:pPr>
            <a:r>
              <a:rPr lang="en-US" b="true" sz="2200">
                <a:solidFill>
                  <a:srgbClr val="64D075"/>
                </a:solidFill>
                <a:latin typeface="Arimo Bold"/>
                <a:ea typeface="Arimo Bold"/>
                <a:cs typeface="Arimo Bold"/>
                <a:sym typeface="Arimo Bold"/>
              </a:rPr>
              <a:t>Analista / Tester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39757" y="6896328"/>
            <a:ext cx="3345464" cy="168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1800">
                <a:solidFill>
                  <a:srgbClr val="01354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1800">
                <a:solidFill>
                  <a:srgbClr val="01354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esponsable de recopilar información sobre educación financiera infantil.</a:t>
            </a:r>
          </a:p>
          <a:p>
            <a:pPr algn="ctr">
              <a:lnSpc>
                <a:spcPts val="1926"/>
              </a:lnSpc>
              <a:spcBef>
                <a:spcPct val="0"/>
              </a:spcBef>
            </a:pPr>
          </a:p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1800">
                <a:solidFill>
                  <a:srgbClr val="01354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Encargada de las pruebas de usabilidad y reporte de mejoras.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0663" y="9501752"/>
            <a:ext cx="19309326" cy="785248"/>
            <a:chOff x="0" y="0"/>
            <a:chExt cx="5085584" cy="206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5584" cy="206814"/>
            </a:xfrm>
            <a:custGeom>
              <a:avLst/>
              <a:gdLst/>
              <a:ahLst/>
              <a:cxnLst/>
              <a:rect r="r" b="b" t="t" l="l"/>
              <a:pathLst>
                <a:path h="206814" w="5085584">
                  <a:moveTo>
                    <a:pt x="0" y="0"/>
                  </a:moveTo>
                  <a:lnTo>
                    <a:pt x="5085584" y="0"/>
                  </a:lnTo>
                  <a:lnTo>
                    <a:pt x="5085584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135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5085584" cy="19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  <a:r>
                <a:rPr lang="en-US" sz="1499" spc="475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MONEDAVENTURA ::: 2025 :::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80689" y="4202677"/>
            <a:ext cx="9543163" cy="3678447"/>
            <a:chOff x="0" y="0"/>
            <a:chExt cx="635000" cy="244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244763"/>
            </a:xfrm>
            <a:custGeom>
              <a:avLst/>
              <a:gdLst/>
              <a:ahLst/>
              <a:cxnLst/>
              <a:rect r="r" b="b" t="t" l="l"/>
              <a:pathLst>
                <a:path h="244763" w="635000">
                  <a:moveTo>
                    <a:pt x="25400" y="0"/>
                  </a:moveTo>
                  <a:lnTo>
                    <a:pt x="609600" y="0"/>
                  </a:lnTo>
                  <a:cubicBezTo>
                    <a:pt x="623628" y="0"/>
                    <a:pt x="635000" y="11372"/>
                    <a:pt x="635000" y="25400"/>
                  </a:cubicBezTo>
                  <a:lnTo>
                    <a:pt x="635000" y="219363"/>
                  </a:lnTo>
                  <a:cubicBezTo>
                    <a:pt x="635000" y="226100"/>
                    <a:pt x="632324" y="232560"/>
                    <a:pt x="627561" y="237324"/>
                  </a:cubicBezTo>
                  <a:cubicBezTo>
                    <a:pt x="622797" y="242087"/>
                    <a:pt x="616337" y="244763"/>
                    <a:pt x="609600" y="244763"/>
                  </a:cubicBezTo>
                  <a:lnTo>
                    <a:pt x="25400" y="244763"/>
                  </a:lnTo>
                  <a:cubicBezTo>
                    <a:pt x="11372" y="244763"/>
                    <a:pt x="0" y="233391"/>
                    <a:pt x="0" y="219363"/>
                  </a:cubicBezTo>
                  <a:lnTo>
                    <a:pt x="0" y="25400"/>
                  </a:lnTo>
                  <a:cubicBezTo>
                    <a:pt x="0" y="11372"/>
                    <a:pt x="11372" y="0"/>
                    <a:pt x="25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1354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635000" cy="225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9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117448" y="220699"/>
            <a:ext cx="1812810" cy="2197345"/>
          </a:xfrm>
          <a:custGeom>
            <a:avLst/>
            <a:gdLst/>
            <a:ahLst/>
            <a:cxnLst/>
            <a:rect r="r" b="b" t="t" l="l"/>
            <a:pathLst>
              <a:path h="2197345" w="1812810">
                <a:moveTo>
                  <a:pt x="0" y="0"/>
                </a:moveTo>
                <a:lnTo>
                  <a:pt x="1812809" y="0"/>
                </a:lnTo>
                <a:lnTo>
                  <a:pt x="1812809" y="2197345"/>
                </a:lnTo>
                <a:lnTo>
                  <a:pt x="0" y="2197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-20771"/>
            <a:ext cx="6728245" cy="9522523"/>
            <a:chOff x="0" y="0"/>
            <a:chExt cx="2763496" cy="39111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63496" cy="3911191"/>
            </a:xfrm>
            <a:custGeom>
              <a:avLst/>
              <a:gdLst/>
              <a:ahLst/>
              <a:cxnLst/>
              <a:rect r="r" b="b" t="t" l="l"/>
              <a:pathLst>
                <a:path h="3911191" w="2763496">
                  <a:moveTo>
                    <a:pt x="0" y="0"/>
                  </a:moveTo>
                  <a:lnTo>
                    <a:pt x="2131687" y="0"/>
                  </a:lnTo>
                  <a:cubicBezTo>
                    <a:pt x="2480197" y="0"/>
                    <a:pt x="2763496" y="400954"/>
                    <a:pt x="2763496" y="894203"/>
                  </a:cubicBezTo>
                  <a:lnTo>
                    <a:pt x="2763496" y="3911191"/>
                  </a:lnTo>
                  <a:lnTo>
                    <a:pt x="0" y="3911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992" r="0" b="-299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633841" y="2296841"/>
            <a:ext cx="923685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7499">
                <a:solidFill>
                  <a:srgbClr val="013542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Situación Actual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55975" y="4697421"/>
            <a:ext cx="8592592" cy="282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2585" indent="-226293" lvl="1">
              <a:lnSpc>
                <a:spcPts val="2809"/>
              </a:lnSpc>
              <a:buFont typeface="Arial"/>
              <a:buChar char="•"/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En</a:t>
            </a: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 Chile y Latinoamérica existe un bajo nivel de educación financiera en adultos.</a:t>
            </a:r>
          </a:p>
          <a:p>
            <a:pPr algn="l">
              <a:lnSpc>
                <a:spcPts val="2809"/>
              </a:lnSpc>
            </a:pPr>
          </a:p>
          <a:p>
            <a:pPr algn="l" marL="452585" indent="-226293" lvl="1">
              <a:lnSpc>
                <a:spcPts val="2809"/>
              </a:lnSpc>
              <a:buFont typeface="Arial"/>
              <a:buChar char="•"/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La falta de formación temprana afecta la capacidad de ahorro, presupuesto y decisiones responsables.</a:t>
            </a:r>
          </a:p>
          <a:p>
            <a:pPr algn="l">
              <a:lnSpc>
                <a:spcPts val="2809"/>
              </a:lnSpc>
            </a:pPr>
          </a:p>
          <a:p>
            <a:pPr algn="l" marL="452585" indent="-226293" lvl="1">
              <a:lnSpc>
                <a:spcPts val="2809"/>
              </a:lnSpc>
              <a:buFont typeface="Arial"/>
              <a:buChar char="•"/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No existen suficientes recursos digitales interactivos orientados a niños.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0663" y="9501752"/>
            <a:ext cx="19309326" cy="785248"/>
            <a:chOff x="0" y="0"/>
            <a:chExt cx="5085584" cy="206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5584" cy="206814"/>
            </a:xfrm>
            <a:custGeom>
              <a:avLst/>
              <a:gdLst/>
              <a:ahLst/>
              <a:cxnLst/>
              <a:rect r="r" b="b" t="t" l="l"/>
              <a:pathLst>
                <a:path h="206814" w="5085584">
                  <a:moveTo>
                    <a:pt x="0" y="0"/>
                  </a:moveTo>
                  <a:lnTo>
                    <a:pt x="5085584" y="0"/>
                  </a:lnTo>
                  <a:lnTo>
                    <a:pt x="5085584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135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5085584" cy="19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  <a:r>
                <a:rPr lang="en-US" sz="1499" spc="475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MONEDAVENTURA ::: 2025 :::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80689" y="4826301"/>
            <a:ext cx="9543163" cy="3378716"/>
            <a:chOff x="0" y="0"/>
            <a:chExt cx="635000" cy="224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224819"/>
            </a:xfrm>
            <a:custGeom>
              <a:avLst/>
              <a:gdLst/>
              <a:ahLst/>
              <a:cxnLst/>
              <a:rect r="r" b="b" t="t" l="l"/>
              <a:pathLst>
                <a:path h="224819" w="635000">
                  <a:moveTo>
                    <a:pt x="25400" y="0"/>
                  </a:moveTo>
                  <a:lnTo>
                    <a:pt x="609600" y="0"/>
                  </a:lnTo>
                  <a:cubicBezTo>
                    <a:pt x="623628" y="0"/>
                    <a:pt x="635000" y="11372"/>
                    <a:pt x="635000" y="25400"/>
                  </a:cubicBezTo>
                  <a:lnTo>
                    <a:pt x="635000" y="199419"/>
                  </a:lnTo>
                  <a:cubicBezTo>
                    <a:pt x="635000" y="213447"/>
                    <a:pt x="623628" y="224819"/>
                    <a:pt x="609600" y="224819"/>
                  </a:cubicBezTo>
                  <a:lnTo>
                    <a:pt x="25400" y="224819"/>
                  </a:lnTo>
                  <a:cubicBezTo>
                    <a:pt x="18664" y="224819"/>
                    <a:pt x="12203" y="222143"/>
                    <a:pt x="7439" y="217380"/>
                  </a:cubicBezTo>
                  <a:cubicBezTo>
                    <a:pt x="2676" y="212616"/>
                    <a:pt x="0" y="206156"/>
                    <a:pt x="0" y="199419"/>
                  </a:cubicBezTo>
                  <a:lnTo>
                    <a:pt x="0" y="25400"/>
                  </a:lnTo>
                  <a:cubicBezTo>
                    <a:pt x="0" y="11372"/>
                    <a:pt x="11372" y="0"/>
                    <a:pt x="25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1354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635000" cy="205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9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117448" y="220699"/>
            <a:ext cx="1812810" cy="2197345"/>
          </a:xfrm>
          <a:custGeom>
            <a:avLst/>
            <a:gdLst/>
            <a:ahLst/>
            <a:cxnLst/>
            <a:rect r="r" b="b" t="t" l="l"/>
            <a:pathLst>
              <a:path h="2197345" w="1812810">
                <a:moveTo>
                  <a:pt x="0" y="0"/>
                </a:moveTo>
                <a:lnTo>
                  <a:pt x="1812809" y="0"/>
                </a:lnTo>
                <a:lnTo>
                  <a:pt x="1812809" y="2197345"/>
                </a:lnTo>
                <a:lnTo>
                  <a:pt x="0" y="2197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-20771"/>
            <a:ext cx="6728245" cy="9522523"/>
            <a:chOff x="0" y="0"/>
            <a:chExt cx="2763496" cy="39111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63496" cy="3911191"/>
            </a:xfrm>
            <a:custGeom>
              <a:avLst/>
              <a:gdLst/>
              <a:ahLst/>
              <a:cxnLst/>
              <a:rect r="r" b="b" t="t" l="l"/>
              <a:pathLst>
                <a:path h="3911191" w="2763496">
                  <a:moveTo>
                    <a:pt x="0" y="0"/>
                  </a:moveTo>
                  <a:lnTo>
                    <a:pt x="2131687" y="0"/>
                  </a:lnTo>
                  <a:cubicBezTo>
                    <a:pt x="2480197" y="0"/>
                    <a:pt x="2763496" y="400954"/>
                    <a:pt x="2763496" y="894203"/>
                  </a:cubicBezTo>
                  <a:lnTo>
                    <a:pt x="2763496" y="3911191"/>
                  </a:lnTo>
                  <a:lnTo>
                    <a:pt x="0" y="3911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992" r="0" b="-299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633841" y="2296841"/>
            <a:ext cx="9236859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7499">
                <a:solidFill>
                  <a:srgbClr val="013542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Propuesta de solución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55975" y="5429395"/>
            <a:ext cx="8592592" cy="212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2585" indent="-226293" lvl="1">
              <a:lnSpc>
                <a:spcPts val="2809"/>
              </a:lnSpc>
              <a:buFont typeface="Arial"/>
              <a:buChar char="•"/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esarrollar un juego digital educativo para niños entre 8 y 12 años.</a:t>
            </a:r>
          </a:p>
          <a:p>
            <a:pPr algn="l">
              <a:lnSpc>
                <a:spcPts val="2809"/>
              </a:lnSpc>
            </a:pPr>
          </a:p>
          <a:p>
            <a:pPr algn="l" marL="452585" indent="-226293" lvl="1">
              <a:lnSpc>
                <a:spcPts val="2809"/>
              </a:lnSpc>
              <a:buFont typeface="Arial"/>
              <a:buChar char="•"/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Incluir misiones, logros y niveles progresivos que enseñen conceptos básicos de ahorro, presupuesto y gasto responsable.</a:t>
            </a:r>
          </a:p>
          <a:p>
            <a:pPr algn="l">
              <a:lnSpc>
                <a:spcPts val="2809"/>
              </a:lnSpc>
            </a:pPr>
          </a:p>
          <a:p>
            <a:pPr algn="l" marL="452585" indent="-226293" lvl="1">
              <a:lnSpc>
                <a:spcPts val="2809"/>
              </a:lnSpc>
              <a:buFont typeface="Arial"/>
              <a:buChar char="•"/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Aplicar gamificación como estrategia pedagógica innovadora.</a:t>
            </a: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0663" y="9501752"/>
            <a:ext cx="19309326" cy="785248"/>
            <a:chOff x="0" y="0"/>
            <a:chExt cx="5085584" cy="206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5584" cy="206814"/>
            </a:xfrm>
            <a:custGeom>
              <a:avLst/>
              <a:gdLst/>
              <a:ahLst/>
              <a:cxnLst/>
              <a:rect r="r" b="b" t="t" l="l"/>
              <a:pathLst>
                <a:path h="206814" w="5085584">
                  <a:moveTo>
                    <a:pt x="0" y="0"/>
                  </a:moveTo>
                  <a:lnTo>
                    <a:pt x="5085584" y="0"/>
                  </a:lnTo>
                  <a:lnTo>
                    <a:pt x="5085584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135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5085584" cy="19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  <a:r>
                <a:rPr lang="en-US" sz="1499" spc="475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MONEDAVENTURA ::: 2025 :::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820628" y="2324394"/>
          <a:ext cx="14977696" cy="6560056"/>
        </p:xfrm>
        <a:graphic>
          <a:graphicData uri="http://schemas.openxmlformats.org/drawingml/2006/table">
            <a:tbl>
              <a:tblPr/>
              <a:tblGrid>
                <a:gridCol w="7432497"/>
                <a:gridCol w="7545199"/>
              </a:tblGrid>
              <a:tr h="12718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71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General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46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1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Es</a:t>
                      </a:r>
                      <a:r>
                        <a:rPr lang="en-US" sz="2599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pecíficos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D075"/>
                    </a:solidFill>
                  </a:tcPr>
                </a:tc>
              </a:tr>
              <a:tr h="5288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Desarrollar un juego digital educativo que fomente el aprendizaje de conceptos básicos de educación financiera en niños de 8 a 12 años, utilizando dinámicas lúdicas y gamificadas.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10206" indent="-205103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Diseñar una interfaz atractiva e intuitiva orientada al público infantil.</a:t>
                      </a: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</a:p>
                    <a:p>
                      <a:pPr algn="l" marL="410206" indent="-205103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Implementar un sistema de misiones y logros que refuercen la toma de decisiones financieras.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</a:p>
                    <a:p>
                      <a:pPr algn="l" marL="410206" indent="-205103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Desarrollar niveles progresivos que aborden ahorro, presupuesto y gastos responsables.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</a:p>
                    <a:p>
                      <a:pPr algn="l" marL="410206" indent="-205103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Validar la usabilidad del prototipo mediante pruebas con usuarios reales o simulados.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</a:p>
                    <a:p>
                      <a:pPr algn="l" marL="410206" indent="-205103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Documentar el proceso de desarrollo aplicando metodologías ágiles.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3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521463" y="800846"/>
            <a:ext cx="1399044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7500">
                <a:solidFill>
                  <a:srgbClr val="013542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Objetivos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511906" y="350308"/>
            <a:ext cx="1577655" cy="1356783"/>
          </a:xfrm>
          <a:custGeom>
            <a:avLst/>
            <a:gdLst/>
            <a:ahLst/>
            <a:cxnLst/>
            <a:rect r="r" b="b" t="t" l="l"/>
            <a:pathLst>
              <a:path h="1356783" w="1577655">
                <a:moveTo>
                  <a:pt x="0" y="0"/>
                </a:moveTo>
                <a:lnTo>
                  <a:pt x="1577655" y="0"/>
                </a:lnTo>
                <a:lnTo>
                  <a:pt x="1577655" y="1356784"/>
                </a:lnTo>
                <a:lnTo>
                  <a:pt x="0" y="1356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619" y="220699"/>
            <a:ext cx="1742162" cy="1173782"/>
          </a:xfrm>
          <a:custGeom>
            <a:avLst/>
            <a:gdLst/>
            <a:ahLst/>
            <a:cxnLst/>
            <a:rect r="r" b="b" t="t" l="l"/>
            <a:pathLst>
              <a:path h="1173782" w="1742162">
                <a:moveTo>
                  <a:pt x="0" y="0"/>
                </a:moveTo>
                <a:lnTo>
                  <a:pt x="1742162" y="0"/>
                </a:lnTo>
                <a:lnTo>
                  <a:pt x="1742162" y="1173782"/>
                </a:lnTo>
                <a:lnTo>
                  <a:pt x="0" y="1173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17448" y="220699"/>
            <a:ext cx="1812810" cy="2197345"/>
          </a:xfrm>
          <a:custGeom>
            <a:avLst/>
            <a:gdLst/>
            <a:ahLst/>
            <a:cxnLst/>
            <a:rect r="r" b="b" t="t" l="l"/>
            <a:pathLst>
              <a:path h="2197345" w="1812810">
                <a:moveTo>
                  <a:pt x="0" y="0"/>
                </a:moveTo>
                <a:lnTo>
                  <a:pt x="1812809" y="0"/>
                </a:lnTo>
                <a:lnTo>
                  <a:pt x="1812809" y="2197345"/>
                </a:lnTo>
                <a:lnTo>
                  <a:pt x="0" y="2197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15058" y="7060955"/>
            <a:ext cx="1812810" cy="2197345"/>
          </a:xfrm>
          <a:custGeom>
            <a:avLst/>
            <a:gdLst/>
            <a:ahLst/>
            <a:cxnLst/>
            <a:rect r="r" b="b" t="t" l="l"/>
            <a:pathLst>
              <a:path h="2197345" w="1812810">
                <a:moveTo>
                  <a:pt x="1812810" y="0"/>
                </a:moveTo>
                <a:lnTo>
                  <a:pt x="0" y="0"/>
                </a:lnTo>
                <a:lnTo>
                  <a:pt x="0" y="2197345"/>
                </a:lnTo>
                <a:lnTo>
                  <a:pt x="1812810" y="2197345"/>
                </a:lnTo>
                <a:lnTo>
                  <a:pt x="181281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1028700" y="1682627"/>
          <a:ext cx="24536400" cy="7124700"/>
        </p:xfrm>
        <a:graphic>
          <a:graphicData uri="http://schemas.openxmlformats.org/presentationml/2006/ole">
            <p:oleObj imgW="29438600" imgH="120269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-510663" y="9501752"/>
            <a:ext cx="19309326" cy="785248"/>
            <a:chOff x="0" y="0"/>
            <a:chExt cx="5085584" cy="2068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85584" cy="206814"/>
            </a:xfrm>
            <a:custGeom>
              <a:avLst/>
              <a:gdLst/>
              <a:ahLst/>
              <a:cxnLst/>
              <a:rect r="r" b="b" t="t" l="l"/>
              <a:pathLst>
                <a:path h="206814" w="5085584">
                  <a:moveTo>
                    <a:pt x="0" y="0"/>
                  </a:moveTo>
                  <a:lnTo>
                    <a:pt x="5085584" y="0"/>
                  </a:lnTo>
                  <a:lnTo>
                    <a:pt x="5085584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135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5085584" cy="19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  <a:r>
                <a:rPr lang="en-US" sz="1499" spc="475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MONEDAVENTURA ::: 2025 :::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80209" y="519113"/>
            <a:ext cx="889865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7499">
                <a:solidFill>
                  <a:srgbClr val="013542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CRONOGRAMA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0663" y="9501752"/>
            <a:ext cx="19309326" cy="785248"/>
            <a:chOff x="0" y="0"/>
            <a:chExt cx="5085584" cy="206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5584" cy="206814"/>
            </a:xfrm>
            <a:custGeom>
              <a:avLst/>
              <a:gdLst/>
              <a:ahLst/>
              <a:cxnLst/>
              <a:rect r="r" b="b" t="t" l="l"/>
              <a:pathLst>
                <a:path h="206814" w="5085584">
                  <a:moveTo>
                    <a:pt x="0" y="0"/>
                  </a:moveTo>
                  <a:lnTo>
                    <a:pt x="5085584" y="0"/>
                  </a:lnTo>
                  <a:lnTo>
                    <a:pt x="5085584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135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5085584" cy="19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  <a:r>
                <a:rPr lang="en-US" sz="1499" spc="475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PRESENTACIÓN DE SERVICIOS ::: 2024 :::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87094" y="4202677"/>
            <a:ext cx="7964875" cy="3550338"/>
            <a:chOff x="0" y="0"/>
            <a:chExt cx="2776427" cy="12375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6427" cy="1237591"/>
            </a:xfrm>
            <a:custGeom>
              <a:avLst/>
              <a:gdLst/>
              <a:ahLst/>
              <a:cxnLst/>
              <a:rect r="r" b="b" t="t" l="l"/>
              <a:pathLst>
                <a:path h="1237591" w="2776427">
                  <a:moveTo>
                    <a:pt x="0" y="0"/>
                  </a:moveTo>
                  <a:lnTo>
                    <a:pt x="2776427" y="0"/>
                  </a:lnTo>
                  <a:lnTo>
                    <a:pt x="2776427" y="1237591"/>
                  </a:lnTo>
                  <a:lnTo>
                    <a:pt x="0" y="12375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135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776427" cy="1218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9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117448" y="220699"/>
            <a:ext cx="1812810" cy="2197345"/>
          </a:xfrm>
          <a:custGeom>
            <a:avLst/>
            <a:gdLst/>
            <a:ahLst/>
            <a:cxnLst/>
            <a:rect r="r" b="b" t="t" l="l"/>
            <a:pathLst>
              <a:path h="2197345" w="1812810">
                <a:moveTo>
                  <a:pt x="0" y="0"/>
                </a:moveTo>
                <a:lnTo>
                  <a:pt x="1812809" y="0"/>
                </a:lnTo>
                <a:lnTo>
                  <a:pt x="1812809" y="2197345"/>
                </a:lnTo>
                <a:lnTo>
                  <a:pt x="0" y="2197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3594225"/>
            <a:ext cx="8387094" cy="5184139"/>
            <a:chOff x="0" y="0"/>
            <a:chExt cx="2763496" cy="17081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63496" cy="1708142"/>
            </a:xfrm>
            <a:custGeom>
              <a:avLst/>
              <a:gdLst/>
              <a:ahLst/>
              <a:cxnLst/>
              <a:rect r="r" b="b" t="t" l="l"/>
              <a:pathLst>
                <a:path h="1708142" w="2763496">
                  <a:moveTo>
                    <a:pt x="0" y="0"/>
                  </a:moveTo>
                  <a:lnTo>
                    <a:pt x="2131687" y="0"/>
                  </a:lnTo>
                  <a:cubicBezTo>
                    <a:pt x="2480197" y="0"/>
                    <a:pt x="2763496" y="175109"/>
                    <a:pt x="2763496" y="390527"/>
                  </a:cubicBezTo>
                  <a:lnTo>
                    <a:pt x="2763496" y="1708142"/>
                  </a:lnTo>
                  <a:lnTo>
                    <a:pt x="0" y="1708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894" r="0" b="-389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45345" y="403351"/>
            <a:ext cx="8898655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 b="true">
                <a:solidFill>
                  <a:srgbClr val="013542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Arquitectura del software</a:t>
            </a:r>
          </a:p>
          <a:p>
            <a:pPr algn="l">
              <a:lnSpc>
                <a:spcPts val="83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783775" y="4697421"/>
            <a:ext cx="7171514" cy="247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9"/>
              </a:lnSpc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ipo de Arquitectura</a:t>
            </a:r>
          </a:p>
          <a:p>
            <a:pPr algn="ctr">
              <a:lnSpc>
                <a:spcPts val="2809"/>
              </a:lnSpc>
            </a:pPr>
          </a:p>
          <a:p>
            <a:pPr algn="ctr">
              <a:lnSpc>
                <a:spcPts val="2809"/>
              </a:lnSpc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 Tipo: Monolito Modular (desacoplado por contenedores)</a:t>
            </a:r>
          </a:p>
          <a:p>
            <a:pPr algn="ctr">
              <a:lnSpc>
                <a:spcPts val="2809"/>
              </a:lnSpc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 Patrón de comunicación: RESTful API</a:t>
            </a:r>
          </a:p>
          <a:p>
            <a:pPr algn="ctr">
              <a:lnSpc>
                <a:spcPts val="2809"/>
              </a:lnSpc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 Gestión del entorno: Docker Compose</a:t>
            </a:r>
          </a:p>
          <a:p>
            <a:pPr algn="ctr">
              <a:lnSpc>
                <a:spcPts val="2809"/>
              </a:lnSpc>
            </a:pPr>
            <a:r>
              <a:rPr lang="en-US" sz="2096">
                <a:solidFill>
                  <a:srgbClr val="013542"/>
                </a:solidFill>
                <a:latin typeface="Arimo"/>
                <a:ea typeface="Arimo"/>
                <a:cs typeface="Arimo"/>
                <a:sym typeface="Arimo"/>
              </a:rPr>
              <a:t> Escalabilidad: Vertical (se pueden separar servicios fácilmente en producción)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17448" y="220699"/>
            <a:ext cx="1812810" cy="2197345"/>
          </a:xfrm>
          <a:custGeom>
            <a:avLst/>
            <a:gdLst/>
            <a:ahLst/>
            <a:cxnLst/>
            <a:rect r="r" b="b" t="t" l="l"/>
            <a:pathLst>
              <a:path h="2197345" w="1812810">
                <a:moveTo>
                  <a:pt x="0" y="0"/>
                </a:moveTo>
                <a:lnTo>
                  <a:pt x="1812809" y="0"/>
                </a:lnTo>
                <a:lnTo>
                  <a:pt x="1812809" y="2197345"/>
                </a:lnTo>
                <a:lnTo>
                  <a:pt x="0" y="2197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81650" y="1595437"/>
            <a:ext cx="13809556" cy="6869280"/>
            <a:chOff x="0" y="0"/>
            <a:chExt cx="11505722" cy="57232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05722" cy="5723285"/>
            </a:xfrm>
            <a:custGeom>
              <a:avLst/>
              <a:gdLst/>
              <a:ahLst/>
              <a:cxnLst/>
              <a:rect r="r" b="b" t="t" l="l"/>
              <a:pathLst>
                <a:path h="5723285" w="11505722">
                  <a:moveTo>
                    <a:pt x="0" y="0"/>
                  </a:moveTo>
                  <a:lnTo>
                    <a:pt x="8875206" y="0"/>
                  </a:lnTo>
                  <a:cubicBezTo>
                    <a:pt x="10326219" y="0"/>
                    <a:pt x="11505722" y="586720"/>
                    <a:pt x="11505722" y="1308496"/>
                  </a:cubicBezTo>
                  <a:lnTo>
                    <a:pt x="11505722" y="5723285"/>
                  </a:lnTo>
                  <a:lnTo>
                    <a:pt x="0" y="5723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771" r="0" b="-277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248158" y="8012472"/>
            <a:ext cx="4643048" cy="904490"/>
          </a:xfrm>
          <a:custGeom>
            <a:avLst/>
            <a:gdLst/>
            <a:ahLst/>
            <a:cxnLst/>
            <a:rect r="r" b="b" t="t" l="l"/>
            <a:pathLst>
              <a:path h="904490" w="4643048">
                <a:moveTo>
                  <a:pt x="0" y="0"/>
                </a:moveTo>
                <a:lnTo>
                  <a:pt x="4643048" y="0"/>
                </a:lnTo>
                <a:lnTo>
                  <a:pt x="4643048" y="904490"/>
                </a:lnTo>
                <a:lnTo>
                  <a:pt x="0" y="904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81650" y="8238025"/>
            <a:ext cx="9448485" cy="678938"/>
          </a:xfrm>
          <a:custGeom>
            <a:avLst/>
            <a:gdLst/>
            <a:ahLst/>
            <a:cxnLst/>
            <a:rect r="r" b="b" t="t" l="l"/>
            <a:pathLst>
              <a:path h="678938" w="9448485">
                <a:moveTo>
                  <a:pt x="0" y="0"/>
                </a:moveTo>
                <a:lnTo>
                  <a:pt x="9448485" y="0"/>
                </a:lnTo>
                <a:lnTo>
                  <a:pt x="9448485" y="678937"/>
                </a:lnTo>
                <a:lnTo>
                  <a:pt x="0" y="678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5840" r="0" b="-526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7805" y="463652"/>
            <a:ext cx="913291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B173D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Modelado de Datos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510663" y="9501752"/>
            <a:ext cx="19309326" cy="785248"/>
            <a:chOff x="0" y="0"/>
            <a:chExt cx="5085584" cy="2068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5584" cy="206814"/>
            </a:xfrm>
            <a:custGeom>
              <a:avLst/>
              <a:gdLst/>
              <a:ahLst/>
              <a:cxnLst/>
              <a:rect r="r" b="b" t="t" l="l"/>
              <a:pathLst>
                <a:path h="206814" w="5085584">
                  <a:moveTo>
                    <a:pt x="0" y="0"/>
                  </a:moveTo>
                  <a:lnTo>
                    <a:pt x="5085584" y="0"/>
                  </a:lnTo>
                  <a:lnTo>
                    <a:pt x="5085584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1354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5085584" cy="19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  <a:r>
                <a:rPr lang="en-US" sz="1499" spc="475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MONEDAVENTURA ::: 2025 :::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11425" y="7191189"/>
            <a:ext cx="1472217" cy="147221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94826" y="4947252"/>
            <a:ext cx="1472217" cy="147221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09106" y="3365283"/>
            <a:ext cx="1472217" cy="14722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9F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86143" y="5354330"/>
            <a:ext cx="837801" cy="720509"/>
          </a:xfrm>
          <a:custGeom>
            <a:avLst/>
            <a:gdLst/>
            <a:ahLst/>
            <a:cxnLst/>
            <a:rect r="r" b="b" t="t" l="l"/>
            <a:pathLst>
              <a:path h="720509" w="837801">
                <a:moveTo>
                  <a:pt x="0" y="0"/>
                </a:moveTo>
                <a:lnTo>
                  <a:pt x="837800" y="0"/>
                </a:lnTo>
                <a:lnTo>
                  <a:pt x="837800" y="720508"/>
                </a:lnTo>
                <a:lnTo>
                  <a:pt x="0" y="720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16330" y="4530566"/>
            <a:ext cx="659982" cy="862209"/>
          </a:xfrm>
          <a:custGeom>
            <a:avLst/>
            <a:gdLst/>
            <a:ahLst/>
            <a:cxnLst/>
            <a:rect r="r" b="b" t="t" l="l"/>
            <a:pathLst>
              <a:path h="862209" w="659982">
                <a:moveTo>
                  <a:pt x="0" y="0"/>
                </a:moveTo>
                <a:lnTo>
                  <a:pt x="659982" y="0"/>
                </a:lnTo>
                <a:lnTo>
                  <a:pt x="659982" y="862209"/>
                </a:lnTo>
                <a:lnTo>
                  <a:pt x="0" y="862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24974" y="6860989"/>
            <a:ext cx="660400" cy="660400"/>
          </a:xfrm>
          <a:custGeom>
            <a:avLst/>
            <a:gdLst/>
            <a:ahLst/>
            <a:cxnLst/>
            <a:rect r="r" b="b" t="t" l="l"/>
            <a:pathLst>
              <a:path h="660400" w="660400">
                <a:moveTo>
                  <a:pt x="0" y="0"/>
                </a:moveTo>
                <a:lnTo>
                  <a:pt x="660400" y="0"/>
                </a:lnTo>
                <a:lnTo>
                  <a:pt x="6604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170566" y="6919888"/>
            <a:ext cx="724520" cy="542601"/>
          </a:xfrm>
          <a:custGeom>
            <a:avLst/>
            <a:gdLst/>
            <a:ahLst/>
            <a:cxnLst/>
            <a:rect r="r" b="b" t="t" l="l"/>
            <a:pathLst>
              <a:path h="542601" w="724520">
                <a:moveTo>
                  <a:pt x="0" y="0"/>
                </a:moveTo>
                <a:lnTo>
                  <a:pt x="724520" y="0"/>
                </a:lnTo>
                <a:lnTo>
                  <a:pt x="724520" y="542602"/>
                </a:lnTo>
                <a:lnTo>
                  <a:pt x="0" y="5426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83642" y="5282324"/>
            <a:ext cx="8320716" cy="7881124"/>
          </a:xfrm>
          <a:custGeom>
            <a:avLst/>
            <a:gdLst/>
            <a:ahLst/>
            <a:cxnLst/>
            <a:rect r="r" b="b" t="t" l="l"/>
            <a:pathLst>
              <a:path h="7881124" w="8320716">
                <a:moveTo>
                  <a:pt x="0" y="0"/>
                </a:moveTo>
                <a:lnTo>
                  <a:pt x="8320716" y="0"/>
                </a:lnTo>
                <a:lnTo>
                  <a:pt x="8320716" y="7881125"/>
                </a:lnTo>
                <a:lnTo>
                  <a:pt x="0" y="7881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477" t="-4421" r="-25972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068039" y="2974616"/>
            <a:ext cx="1472217" cy="14722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705331" y="7385095"/>
            <a:ext cx="1084405" cy="1084405"/>
          </a:xfrm>
          <a:custGeom>
            <a:avLst/>
            <a:gdLst/>
            <a:ahLst/>
            <a:cxnLst/>
            <a:rect r="r" b="b" t="t" l="l"/>
            <a:pathLst>
              <a:path h="1084405" w="1084405">
                <a:moveTo>
                  <a:pt x="0" y="0"/>
                </a:moveTo>
                <a:lnTo>
                  <a:pt x="1084405" y="0"/>
                </a:lnTo>
                <a:lnTo>
                  <a:pt x="1084405" y="1084405"/>
                </a:lnTo>
                <a:lnTo>
                  <a:pt x="0" y="1084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90882" y="5181850"/>
            <a:ext cx="1080104" cy="1080104"/>
          </a:xfrm>
          <a:custGeom>
            <a:avLst/>
            <a:gdLst/>
            <a:ahLst/>
            <a:cxnLst/>
            <a:rect r="r" b="b" t="t" l="l"/>
            <a:pathLst>
              <a:path h="1080104" w="1080104">
                <a:moveTo>
                  <a:pt x="0" y="0"/>
                </a:moveTo>
                <a:lnTo>
                  <a:pt x="1080104" y="0"/>
                </a:lnTo>
                <a:lnTo>
                  <a:pt x="1080104" y="1080104"/>
                </a:lnTo>
                <a:lnTo>
                  <a:pt x="0" y="10801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247763" y="3194945"/>
            <a:ext cx="1112770" cy="1016605"/>
          </a:xfrm>
          <a:custGeom>
            <a:avLst/>
            <a:gdLst/>
            <a:ahLst/>
            <a:cxnLst/>
            <a:rect r="r" b="b" t="t" l="l"/>
            <a:pathLst>
              <a:path h="1016605" w="1112770">
                <a:moveTo>
                  <a:pt x="0" y="0"/>
                </a:moveTo>
                <a:lnTo>
                  <a:pt x="1112770" y="0"/>
                </a:lnTo>
                <a:lnTo>
                  <a:pt x="1112770" y="1016605"/>
                </a:lnTo>
                <a:lnTo>
                  <a:pt x="0" y="10166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435606" y="1863461"/>
            <a:ext cx="1416475" cy="1416475"/>
          </a:xfrm>
          <a:custGeom>
            <a:avLst/>
            <a:gdLst/>
            <a:ahLst/>
            <a:cxnLst/>
            <a:rect r="r" b="b" t="t" l="l"/>
            <a:pathLst>
              <a:path h="1416475" w="1416475">
                <a:moveTo>
                  <a:pt x="0" y="0"/>
                </a:moveTo>
                <a:lnTo>
                  <a:pt x="1416475" y="0"/>
                </a:lnTo>
                <a:lnTo>
                  <a:pt x="1416475" y="1416474"/>
                </a:lnTo>
                <a:lnTo>
                  <a:pt x="0" y="14164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787339" y="3666767"/>
            <a:ext cx="1008406" cy="1008406"/>
          </a:xfrm>
          <a:custGeom>
            <a:avLst/>
            <a:gdLst/>
            <a:ahLst/>
            <a:cxnLst/>
            <a:rect r="r" b="b" t="t" l="l"/>
            <a:pathLst>
              <a:path h="1008406" w="1008406">
                <a:moveTo>
                  <a:pt x="0" y="0"/>
                </a:moveTo>
                <a:lnTo>
                  <a:pt x="1008406" y="0"/>
                </a:lnTo>
                <a:lnTo>
                  <a:pt x="1008406" y="1008406"/>
                </a:lnTo>
                <a:lnTo>
                  <a:pt x="0" y="10084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246087" y="5258224"/>
            <a:ext cx="1472217" cy="147221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9F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373762" y="5466405"/>
            <a:ext cx="1216866" cy="1216866"/>
          </a:xfrm>
          <a:custGeom>
            <a:avLst/>
            <a:gdLst/>
            <a:ahLst/>
            <a:cxnLst/>
            <a:rect r="r" b="b" t="t" l="l"/>
            <a:pathLst>
              <a:path h="1216866" w="1216866">
                <a:moveTo>
                  <a:pt x="0" y="0"/>
                </a:moveTo>
                <a:lnTo>
                  <a:pt x="1216867" y="0"/>
                </a:lnTo>
                <a:lnTo>
                  <a:pt x="1216867" y="1216866"/>
                </a:lnTo>
                <a:lnTo>
                  <a:pt x="0" y="12168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117448" y="220699"/>
            <a:ext cx="1812810" cy="2197345"/>
          </a:xfrm>
          <a:custGeom>
            <a:avLst/>
            <a:gdLst/>
            <a:ahLst/>
            <a:cxnLst/>
            <a:rect r="r" b="b" t="t" l="l"/>
            <a:pathLst>
              <a:path h="2197345" w="1812810">
                <a:moveTo>
                  <a:pt x="0" y="0"/>
                </a:moveTo>
                <a:lnTo>
                  <a:pt x="1812809" y="0"/>
                </a:lnTo>
                <a:lnTo>
                  <a:pt x="1812809" y="2197345"/>
                </a:lnTo>
                <a:lnTo>
                  <a:pt x="0" y="21973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-510663" y="9501752"/>
            <a:ext cx="19309326" cy="785248"/>
            <a:chOff x="0" y="0"/>
            <a:chExt cx="5085584" cy="20681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085584" cy="206814"/>
            </a:xfrm>
            <a:custGeom>
              <a:avLst/>
              <a:gdLst/>
              <a:ahLst/>
              <a:cxnLst/>
              <a:rect r="r" b="b" t="t" l="l"/>
              <a:pathLst>
                <a:path h="206814" w="5085584">
                  <a:moveTo>
                    <a:pt x="0" y="0"/>
                  </a:moveTo>
                  <a:lnTo>
                    <a:pt x="5085584" y="0"/>
                  </a:lnTo>
                  <a:lnTo>
                    <a:pt x="5085584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1354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5085584" cy="19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  <a:r>
                <a:rPr lang="en-US" sz="1499" spc="475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MONEDAVENTURA ::: 2025 :::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3447233" y="7902016"/>
            <a:ext cx="1503573" cy="1503573"/>
          </a:xfrm>
          <a:custGeom>
            <a:avLst/>
            <a:gdLst/>
            <a:ahLst/>
            <a:cxnLst/>
            <a:rect r="r" b="b" t="t" l="l"/>
            <a:pathLst>
              <a:path h="1503573" w="1503573">
                <a:moveTo>
                  <a:pt x="0" y="0"/>
                </a:moveTo>
                <a:lnTo>
                  <a:pt x="1503573" y="0"/>
                </a:lnTo>
                <a:lnTo>
                  <a:pt x="1503573" y="1503573"/>
                </a:lnTo>
                <a:lnTo>
                  <a:pt x="0" y="150357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70708" y="7997926"/>
            <a:ext cx="2787276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b="true">
                <a:solidFill>
                  <a:srgbClr val="0B173D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Frontend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0708" y="8375752"/>
            <a:ext cx="3289902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2300">
                <a:solidFill>
                  <a:srgbClr val="1E42AC"/>
                </a:solidFill>
                <a:latin typeface="Serithai"/>
                <a:ea typeface="Serithai"/>
                <a:cs typeface="Serithai"/>
                <a:sym typeface="Serithai"/>
              </a:rPr>
              <a:t>R</a:t>
            </a:r>
            <a:r>
              <a:rPr lang="en-US" sz="2300">
                <a:solidFill>
                  <a:srgbClr val="1E42AC"/>
                </a:solidFill>
                <a:latin typeface="Serithai"/>
                <a:ea typeface="Serithai"/>
                <a:cs typeface="Serithai"/>
                <a:sym typeface="Serithai"/>
              </a:rPr>
              <a:t>eact, Next.js, Figma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9784" y="5329949"/>
            <a:ext cx="2787276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b="true">
                <a:solidFill>
                  <a:srgbClr val="0B173D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Backend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9784" y="5869872"/>
            <a:ext cx="3289902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2300">
                <a:solidFill>
                  <a:srgbClr val="1E42AC"/>
                </a:solidFill>
                <a:latin typeface="Serithai"/>
                <a:ea typeface="Serithai"/>
                <a:cs typeface="Serithai"/>
                <a:sym typeface="Serithai"/>
              </a:rPr>
              <a:t>Django (REST Framework)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46591" y="1684180"/>
            <a:ext cx="2930243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b="true" sz="2500">
                <a:solidFill>
                  <a:srgbClr val="0B173D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Control de versiones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46591" y="2395380"/>
            <a:ext cx="3289902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>
                <a:solidFill>
                  <a:srgbClr val="1E42AC"/>
                </a:solidFill>
                <a:latin typeface="Serithai"/>
                <a:ea typeface="Serithai"/>
                <a:cs typeface="Serithai"/>
                <a:sym typeface="Serithai"/>
              </a:rPr>
              <a:t>GitHub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067174" y="3439810"/>
            <a:ext cx="2036400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b="true" sz="2500">
                <a:solidFill>
                  <a:srgbClr val="0B173D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Gestión de proyecto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388600" y="4234020"/>
            <a:ext cx="1714974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00"/>
              </a:lnSpc>
            </a:pPr>
            <a:r>
              <a:rPr lang="en-US" sz="2300">
                <a:solidFill>
                  <a:srgbClr val="1E42AC"/>
                </a:solidFill>
                <a:latin typeface="Serithai"/>
                <a:ea typeface="Serithai"/>
                <a:cs typeface="Serithai"/>
                <a:sym typeface="Serithai"/>
              </a:rPr>
              <a:t>J</a:t>
            </a:r>
            <a:r>
              <a:rPr lang="en-US" sz="2300">
                <a:solidFill>
                  <a:srgbClr val="1E42AC"/>
                </a:solidFill>
                <a:latin typeface="Serithai"/>
                <a:ea typeface="Serithai"/>
                <a:cs typeface="Serithai"/>
                <a:sym typeface="Serithai"/>
              </a:rPr>
              <a:t>ira (Scrum)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659010" y="8348687"/>
            <a:ext cx="2787276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500" b="true">
                <a:solidFill>
                  <a:srgbClr val="0B173D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Documentación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56384" y="8831288"/>
            <a:ext cx="3289902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00"/>
              </a:lnSpc>
            </a:pPr>
            <a:r>
              <a:rPr lang="en-US" sz="2300">
                <a:solidFill>
                  <a:srgbClr val="1E42AC"/>
                </a:solidFill>
                <a:latin typeface="Serithai"/>
                <a:ea typeface="Serithai"/>
                <a:cs typeface="Serithai"/>
                <a:sym typeface="Serithai"/>
              </a:rPr>
              <a:t>Word, Canva, GDD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27805" y="463652"/>
            <a:ext cx="5976343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B173D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Tecnologías Utilizadas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383290" y="3138648"/>
            <a:ext cx="2787276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b="true">
                <a:solidFill>
                  <a:srgbClr val="0B173D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Base de datos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422338" y="3578787"/>
            <a:ext cx="3289902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2300">
                <a:solidFill>
                  <a:srgbClr val="1E42AC"/>
                </a:solidFill>
                <a:latin typeface="Serithai"/>
                <a:ea typeface="Serithai"/>
                <a:cs typeface="Serithai"/>
                <a:sym typeface="Serithai"/>
              </a:rPr>
              <a:t>P</a:t>
            </a:r>
            <a:r>
              <a:rPr lang="en-US" sz="2300">
                <a:solidFill>
                  <a:srgbClr val="1E42AC"/>
                </a:solidFill>
                <a:latin typeface="Serithai"/>
                <a:ea typeface="Serithai"/>
                <a:cs typeface="Serithai"/>
                <a:sym typeface="Serithai"/>
              </a:rPr>
              <a:t>ostgreSQL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194554" y="5401955"/>
            <a:ext cx="2628258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b="true" sz="2500">
                <a:solidFill>
                  <a:srgbClr val="0B173D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Infraestructura y Despliegue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240399" y="6214043"/>
            <a:ext cx="1714974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00"/>
              </a:lnSpc>
            </a:pPr>
            <a:r>
              <a:rPr lang="en-US" sz="2300">
                <a:solidFill>
                  <a:srgbClr val="1E42AC"/>
                </a:solidFill>
                <a:latin typeface="Serithai"/>
                <a:ea typeface="Serithai"/>
                <a:cs typeface="Serithai"/>
                <a:sym typeface="Serithai"/>
              </a:rPr>
              <a:t>Docker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DAGzeiVHcFw</dc:identifier>
  <dcterms:modified xsi:type="dcterms:W3CDTF">2011-08-01T06:04:30Z</dcterms:modified>
  <cp:revision>1</cp:revision>
  <dc:title>Monedaventura</dc:title>
</cp:coreProperties>
</file>